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71" r:id="rId4"/>
    <p:sldId id="264" r:id="rId5"/>
    <p:sldId id="272" r:id="rId6"/>
    <p:sldId id="273" r:id="rId7"/>
    <p:sldId id="267" r:id="rId8"/>
    <p:sldId id="265" r:id="rId9"/>
    <p:sldId id="270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3"/>
    <p:restoredTop sz="96281"/>
  </p:normalViewPr>
  <p:slideViewPr>
    <p:cSldViewPr snapToGrid="0" snapToObjects="1">
      <p:cViewPr varScale="1">
        <p:scale>
          <a:sx n="146" d="100"/>
          <a:sy n="146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anekar" userId="ba5f52b7eee99915" providerId="LiveId" clId="{D112F3CF-47AA-4E5A-A72D-2C5ADF4E6C25}"/>
    <pc:docChg chg="custSel addSld modSld">
      <pc:chgData name="Aditya Kanekar" userId="ba5f52b7eee99915" providerId="LiveId" clId="{D112F3CF-47AA-4E5A-A72D-2C5ADF4E6C25}" dt="2021-11-10T17:57:31.777" v="709" actId="478"/>
      <pc:docMkLst>
        <pc:docMk/>
      </pc:docMkLst>
      <pc:sldChg chg="modSp mod">
        <pc:chgData name="Aditya Kanekar" userId="ba5f52b7eee99915" providerId="LiveId" clId="{D112F3CF-47AA-4E5A-A72D-2C5ADF4E6C25}" dt="2021-11-10T17:53:37.944" v="707" actId="20577"/>
        <pc:sldMkLst>
          <pc:docMk/>
          <pc:sldMk cId="2682649274" sldId="262"/>
        </pc:sldMkLst>
        <pc:spChg chg="mod">
          <ac:chgData name="Aditya Kanekar" userId="ba5f52b7eee99915" providerId="LiveId" clId="{D112F3CF-47AA-4E5A-A72D-2C5ADF4E6C25}" dt="2021-11-10T17:53:37.944" v="707" actId="20577"/>
          <ac:spMkLst>
            <pc:docMk/>
            <pc:sldMk cId="2682649274" sldId="262"/>
            <ac:spMk id="3" creationId="{00000000-0000-0000-0000-000000000000}"/>
          </ac:spMkLst>
        </pc:spChg>
      </pc:sldChg>
      <pc:sldChg chg="addSp delSp modSp mod">
        <pc:chgData name="Aditya Kanekar" userId="ba5f52b7eee99915" providerId="LiveId" clId="{D112F3CF-47AA-4E5A-A72D-2C5ADF4E6C25}" dt="2021-11-10T17:57:31.777" v="709" actId="478"/>
        <pc:sldMkLst>
          <pc:docMk/>
          <pc:sldMk cId="2530940005" sldId="263"/>
        </pc:sldMkLst>
        <pc:spChg chg="mod">
          <ac:chgData name="Aditya Kanekar" userId="ba5f52b7eee99915" providerId="LiveId" clId="{D112F3CF-47AA-4E5A-A72D-2C5ADF4E6C25}" dt="2021-11-10T17:45:17.858" v="42" actId="20577"/>
          <ac:spMkLst>
            <pc:docMk/>
            <pc:sldMk cId="2530940005" sldId="263"/>
            <ac:spMk id="2" creationId="{00000000-0000-0000-0000-000000000000}"/>
          </ac:spMkLst>
        </pc:spChg>
        <pc:spChg chg="add del mod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3" creationId="{8EEB1549-2659-4706-B23E-D20F87228187}"/>
          </ac:spMkLst>
        </pc:spChg>
        <pc:spChg chg="del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8" creationId="{FE72728F-0A51-D941-9E6A-294CE31992DF}"/>
          </ac:spMkLst>
        </pc:spChg>
        <pc:spChg chg="add del mod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9" creationId="{0DC6E3A4-D2EE-4477-8401-D6D0A91296CE}"/>
          </ac:spMkLst>
        </pc:spChg>
        <pc:picChg chg="del">
          <ac:chgData name="Aditya Kanekar" userId="ba5f52b7eee99915" providerId="LiveId" clId="{D112F3CF-47AA-4E5A-A72D-2C5ADF4E6C25}" dt="2021-11-10T17:57:31.777" v="709" actId="478"/>
          <ac:picMkLst>
            <pc:docMk/>
            <pc:sldMk cId="2530940005" sldId="263"/>
            <ac:picMk id="6" creationId="{E7E296A5-E9AD-1E4C-AD6D-2D8CC1BFB5FB}"/>
          </ac:picMkLst>
        </pc:picChg>
        <pc:picChg chg="del">
          <ac:chgData name="Aditya Kanekar" userId="ba5f52b7eee99915" providerId="LiveId" clId="{D112F3CF-47AA-4E5A-A72D-2C5ADF4E6C25}" dt="2021-11-10T17:57:31.777" v="709" actId="478"/>
          <ac:picMkLst>
            <pc:docMk/>
            <pc:sldMk cId="2530940005" sldId="263"/>
            <ac:picMk id="7" creationId="{F5EB551D-5E15-8E4E-9908-9FA0CEDA4A2C}"/>
          </ac:picMkLst>
        </pc:picChg>
      </pc:sldChg>
      <pc:sldChg chg="add">
        <pc:chgData name="Aditya Kanekar" userId="ba5f52b7eee99915" providerId="LiveId" clId="{D112F3CF-47AA-4E5A-A72D-2C5ADF4E6C25}" dt="2021-11-10T17:57:23.085" v="708"/>
        <pc:sldMkLst>
          <pc:docMk/>
          <pc:sldMk cId="414847401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654B-3E15-6644-B9D3-3CE5B5B36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A6391-AC0E-DE46-A986-18A214DF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97D8E-8563-D048-A966-FE991F0F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B350-57D3-F740-8D77-CBC8988C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1A8EC-B2F9-4347-873F-018557FF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9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15AF-162F-8C45-8F66-CA072212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1AA1B-8FDC-A846-87A6-29FA20C96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68B17-767B-E14D-860C-85147379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D1A9-5E4F-2241-AF6E-FD3E11F4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07AF-134C-654D-B61B-4DC05B0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30EF6-EE43-C447-8C8C-688A68227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58342-4777-C541-9A5D-D31EAC4B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DAEF-3DC7-7F47-B43E-C88D60CE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1FF1-E63B-B442-95AD-5813631D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EA56-2672-A24A-85FE-B7436465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45058" y="2375556"/>
            <a:ext cx="7724105" cy="1761809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6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058" y="4251344"/>
            <a:ext cx="4034671" cy="537475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0446" y="5960223"/>
            <a:ext cx="2867292" cy="537475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67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8" b="40916"/>
          <a:stretch/>
        </p:blipFill>
        <p:spPr>
          <a:xfrm>
            <a:off x="468937" y="736754"/>
            <a:ext cx="7570273" cy="1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8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35392"/>
            <a:ext cx="12192000" cy="5860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864" y="53889"/>
            <a:ext cx="11186537" cy="653979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4135" y="1180495"/>
            <a:ext cx="9835277" cy="4945669"/>
          </a:xfrm>
        </p:spPr>
        <p:txBody>
          <a:bodyPr/>
          <a:lstStyle>
            <a:lvl1pPr>
              <a:buClr>
                <a:srgbClr val="E2717F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E2717F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E2717F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E2717F"/>
              </a:buClr>
              <a:defRPr>
                <a:latin typeface="Arial"/>
                <a:cs typeface="Arial"/>
              </a:defRPr>
            </a:lvl4pPr>
            <a:lvl5pPr>
              <a:buClr>
                <a:srgbClr val="E2717F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0849" y="5711385"/>
            <a:ext cx="1539712" cy="82955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3" y="6595673"/>
            <a:ext cx="12192003" cy="2623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0141527" y="6558792"/>
            <a:ext cx="2101279" cy="340537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67" dirty="0">
                <a:solidFill>
                  <a:srgbClr val="E2717F"/>
                </a:solidFill>
              </a:rPr>
              <a:t>#</a:t>
            </a:r>
            <a:r>
              <a:rPr lang="en-US" sz="5067" dirty="0" err="1">
                <a:solidFill>
                  <a:srgbClr val="E2717F"/>
                </a:solidFill>
              </a:rPr>
              <a:t>ossummit</a:t>
            </a:r>
            <a:r>
              <a:rPr lang="en-US" sz="5067" dirty="0">
                <a:solidFill>
                  <a:srgbClr val="E2717F"/>
                </a:solidFill>
              </a:rPr>
              <a:t> </a:t>
            </a:r>
            <a:r>
              <a:rPr lang="en-US" sz="5067" b="0" i="0" kern="1200" dirty="0">
                <a:solidFill>
                  <a:srgbClr val="E2717F"/>
                </a:solidFill>
                <a:effectLst/>
                <a:latin typeface="Arial"/>
                <a:ea typeface="+mj-ea"/>
                <a:cs typeface="Arial"/>
              </a:rPr>
              <a:t>#</a:t>
            </a:r>
            <a:r>
              <a:rPr lang="en-US" sz="5067" b="0" i="0" kern="1200" dirty="0" err="1">
                <a:solidFill>
                  <a:srgbClr val="E2717F"/>
                </a:solidFill>
                <a:effectLst/>
                <a:latin typeface="Arial"/>
                <a:ea typeface="+mj-ea"/>
                <a:cs typeface="Arial"/>
              </a:rPr>
              <a:t>autolinux</a:t>
            </a:r>
            <a:endParaRPr lang="en-US" sz="5067" b="0" i="0" kern="1200" dirty="0">
              <a:solidFill>
                <a:srgbClr val="E2717F"/>
              </a:solidFill>
              <a:effectLst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84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2B36-59F4-794F-BED7-B1C8B829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AF19-72BA-2847-B188-45588521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0B1F9-CF25-064C-960F-3AA465F9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9686-78D5-EF4E-8F1D-26ED4499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B95A-159E-7F4D-B2D8-1D09AC42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63B2-3EF8-3249-AC83-6C807ED9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DB85-AC49-3F4A-BA4E-163FE891D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5290-B971-7B45-B12C-46533B2C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F93A-4FA4-234D-8D5A-9B60CE9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5AC31-3401-F549-A03C-5BFAE676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3CA-D452-214D-99C0-0F638557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85234-C189-9343-A05F-F1C00181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562CF-F4A4-344E-B5C8-A592AB1F7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A99AD-0729-7540-9A90-0B3153E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E44CA-4926-2A43-8D75-20215721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CD14E-FE0F-C24D-9EC9-8703CEF7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D356-7B98-4042-B18B-FCD6AFF2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FD3C2-7E15-9F43-8B2E-7CADEB68F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07419-C3DA-444B-A82D-B5B4A1A79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75160-FAC5-D442-BB69-559AF7461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9E7CF-448C-6347-ABE0-BB7B8CD46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84AC4-020C-CD4E-B950-5356EF49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60FD5-6305-024F-8FDA-C5590DB3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0F150-55A3-8A46-82E5-CCE32387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0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5174-1485-114B-B320-A7E45904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A2AD5-64DE-EF44-8918-8C50E3CB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7BDC8-617D-8842-90B9-CD85D195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E13D8-ED46-7249-8963-4D044202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9D422-FD09-C24E-A52A-276B0748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4CECF-D752-D64C-A270-2FBF45F4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71146-106F-ED42-B35C-5869AA0A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F2CA-04DE-4A48-B4C0-C1CCF600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AB7-437C-354F-A5D3-574FDEB6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D3B7A-71BE-D94D-B867-6E9E47F75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B0AC1-B17E-CD4A-83CF-BD3F262F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227A-FA05-D04D-AAC6-2813F24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552A-ADDC-694D-A6EE-9D8249B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2771-1CAD-E648-AFF5-04115F4F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038D1-FD5A-034E-B202-CF452E2FF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95E50-2A85-284E-97D1-3B4DE2664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ADB8B-E7E4-5C4F-B8B6-96B3CEFE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4E753-8138-1F4F-B128-0A7ECC97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4D054-3E37-D24D-AA5E-BB46F86C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5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4D1AC-5932-8C46-A77D-6F5DDDCA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2FC86-209C-2D4B-AA3B-6AFAF5F9E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8292-EDEC-E144-903F-48867BB9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4DFA-85B1-C641-BD5E-B755E4CC6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FF13D-6D77-7F43-AF7E-225E78CD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E439-9FA2-814B-ABFA-0E8D561C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elemetry.io/docs/concepts/what-is-opentelemetry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5058" y="2375556"/>
            <a:ext cx="9421753" cy="1761809"/>
          </a:xfrm>
        </p:spPr>
        <p:txBody>
          <a:bodyPr/>
          <a:lstStyle/>
          <a:p>
            <a:r>
              <a:rPr lang="en-US" sz="4800" dirty="0"/>
              <a:t>Observability in Microservices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5058" y="4251344"/>
            <a:ext cx="9421753" cy="537475"/>
          </a:xfrm>
        </p:spPr>
        <p:txBody>
          <a:bodyPr/>
          <a:lstStyle/>
          <a:p>
            <a:r>
              <a:rPr lang="en-US" dirty="0"/>
              <a:t>Implementing Observability in Microservices on Kubernetes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057" y="5972601"/>
            <a:ext cx="2934913" cy="46244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67" dirty="0"/>
              <a:t>#</a:t>
            </a:r>
            <a:r>
              <a:rPr lang="en-US" sz="5067" dirty="0" err="1"/>
              <a:t>ossummit</a:t>
            </a:r>
            <a:r>
              <a:rPr lang="en-US" sz="5067" dirty="0"/>
              <a:t> ##</a:t>
            </a:r>
            <a:r>
              <a:rPr lang="en-US" sz="5067" dirty="0" err="1"/>
              <a:t>autolinux</a:t>
            </a:r>
            <a:endParaRPr lang="en-US" sz="1867" b="1" dirty="0">
              <a:solidFill>
                <a:srgbClr val="8ABA55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79971" y="5972601"/>
            <a:ext cx="2199515" cy="46244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CA" sz="5067" dirty="0"/>
              <a:t>@</a:t>
            </a:r>
            <a:r>
              <a:rPr lang="en-CA" sz="5067" dirty="0" err="1"/>
              <a:t>adityakanekar</a:t>
            </a:r>
            <a:endParaRPr lang="en-US" sz="5067" dirty="0"/>
          </a:p>
        </p:txBody>
      </p:sp>
    </p:spTree>
    <p:extLst>
      <p:ext uri="{BB962C8B-B14F-4D97-AF65-F5344CB8AC3E}">
        <p14:creationId xmlns:p14="http://schemas.microsoft.com/office/powerpoint/2010/main" val="3182921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Tools for Implementing Tracing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6"/>
            <a:ext cx="4333839" cy="251643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CA" sz="2400" b="1" dirty="0"/>
              <a:t>Tracing Libraries</a:t>
            </a:r>
          </a:p>
          <a:p>
            <a:r>
              <a:rPr lang="en-CA" sz="2000" dirty="0" err="1"/>
              <a:t>OpenTracing</a:t>
            </a:r>
            <a:endParaRPr lang="en-CA" sz="2000" dirty="0"/>
          </a:p>
          <a:p>
            <a:r>
              <a:rPr lang="en-CA" sz="2000" dirty="0" err="1"/>
              <a:t>OpenCensus</a:t>
            </a:r>
            <a:endParaRPr lang="en-CA" sz="2000" dirty="0"/>
          </a:p>
          <a:p>
            <a:r>
              <a:rPr lang="en-CA" sz="2000" dirty="0" err="1"/>
              <a:t>OpenTelemetry</a:t>
            </a:r>
            <a:r>
              <a:rPr lang="en-CA" sz="2000" dirty="0"/>
              <a:t> (</a:t>
            </a:r>
            <a:r>
              <a:rPr lang="en-CA" sz="2000" dirty="0" err="1"/>
              <a:t>OTel</a:t>
            </a:r>
            <a:r>
              <a:rPr lang="en-CA" sz="2000" dirty="0"/>
              <a:t>)</a:t>
            </a:r>
          </a:p>
          <a:p>
            <a:r>
              <a:rPr lang="en-CA" sz="2000" dirty="0"/>
              <a:t>Spring Cloud Sleuth</a:t>
            </a:r>
          </a:p>
          <a:p>
            <a:r>
              <a:rPr lang="en-CA" sz="2000" dirty="0" err="1"/>
              <a:t>Zipkin</a:t>
            </a:r>
            <a:r>
              <a:rPr lang="en-CA" sz="2000" dirty="0"/>
              <a:t> Instrumentation Libraries</a:t>
            </a:r>
          </a:p>
          <a:p>
            <a:endParaRPr lang="en-CA" sz="2400" dirty="0"/>
          </a:p>
          <a:p>
            <a:pPr lvl="0"/>
            <a:endParaRPr lang="en-CA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9B03A2-1529-443A-A8EB-C4B94F8405A0}"/>
              </a:ext>
            </a:extLst>
          </p:cNvPr>
          <p:cNvSpPr txBox="1">
            <a:spLocks/>
          </p:cNvSpPr>
          <p:nvPr/>
        </p:nvSpPr>
        <p:spPr>
          <a:xfrm>
            <a:off x="6388238" y="1180495"/>
            <a:ext cx="4333839" cy="494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400" b="1" dirty="0"/>
              <a:t>Distributed Tracing Systems</a:t>
            </a:r>
          </a:p>
          <a:p>
            <a:r>
              <a:rPr lang="en-CA" sz="2000" dirty="0"/>
              <a:t>Jaeger</a:t>
            </a:r>
          </a:p>
          <a:p>
            <a:r>
              <a:rPr lang="en-CA" sz="2000" dirty="0" err="1"/>
              <a:t>Zipkin</a:t>
            </a:r>
            <a:endParaRPr lang="en-CA" sz="2000" dirty="0"/>
          </a:p>
          <a:p>
            <a:r>
              <a:rPr lang="en-CA" sz="2000" dirty="0"/>
              <a:t>AWS X-Ray</a:t>
            </a:r>
          </a:p>
          <a:p>
            <a:r>
              <a:rPr lang="en-CA" sz="2000" dirty="0"/>
              <a:t>Google </a:t>
            </a:r>
            <a:r>
              <a:rPr lang="en-CA" sz="2000" dirty="0" err="1"/>
              <a:t>CloudTrace</a:t>
            </a:r>
            <a:endParaRPr lang="en-CA" sz="2000" dirty="0"/>
          </a:p>
          <a:p>
            <a:r>
              <a:rPr lang="en-CA" sz="2000" dirty="0"/>
              <a:t>Azure Application Insights</a:t>
            </a:r>
          </a:p>
          <a:p>
            <a:r>
              <a:rPr lang="en-CA" sz="2000" dirty="0" err="1"/>
              <a:t>DataDog</a:t>
            </a:r>
            <a:endParaRPr lang="en-CA" sz="2000" dirty="0"/>
          </a:p>
          <a:p>
            <a:r>
              <a:rPr lang="en-CA" sz="2000" dirty="0"/>
              <a:t>Dynatrace</a:t>
            </a:r>
          </a:p>
          <a:p>
            <a:r>
              <a:rPr lang="en-CA" sz="2000" dirty="0"/>
              <a:t>New Relic</a:t>
            </a:r>
          </a:p>
          <a:p>
            <a:r>
              <a:rPr lang="en-CA" sz="2000" dirty="0"/>
              <a:t>Sumo Logic</a:t>
            </a:r>
          </a:p>
          <a:p>
            <a:r>
              <a:rPr lang="en-CA" sz="2000" dirty="0"/>
              <a:t>Honeycomb</a:t>
            </a:r>
          </a:p>
          <a:p>
            <a:pPr marL="0" indent="0">
              <a:buNone/>
            </a:pPr>
            <a:endParaRPr lang="en-CA" sz="2000" dirty="0"/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4820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OpenTelemetry</a:t>
            </a:r>
            <a:r>
              <a:rPr lang="en-CA" dirty="0"/>
              <a:t> - </a:t>
            </a:r>
            <a:r>
              <a:rPr lang="en-CA" dirty="0" err="1"/>
              <a:t>OTel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11383568" cy="4659865"/>
          </a:xfrm>
        </p:spPr>
        <p:txBody>
          <a:bodyPr>
            <a:normAutofit/>
          </a:bodyPr>
          <a:lstStyle/>
          <a:p>
            <a:r>
              <a:rPr lang="en-US" sz="2400" dirty="0" err="1"/>
              <a:t>OpenTelemetry</a:t>
            </a:r>
            <a:r>
              <a:rPr lang="en-US" sz="2400" dirty="0"/>
              <a:t> is a set of APIs, SDKs, tooling and integrations that are designed for the creation and management of telemetry data such as traces, metrics, and logs</a:t>
            </a:r>
          </a:p>
          <a:p>
            <a:r>
              <a:rPr lang="en-US" sz="2400" dirty="0"/>
              <a:t>Vendor agnostic</a:t>
            </a:r>
          </a:p>
          <a:p>
            <a:r>
              <a:rPr lang="en-US" sz="2400" dirty="0"/>
              <a:t>Supports variety of open-source tools such as Jaeger/</a:t>
            </a:r>
            <a:r>
              <a:rPr lang="en-US" sz="2400" dirty="0" err="1"/>
              <a:t>Zipkin</a:t>
            </a:r>
            <a:r>
              <a:rPr lang="en-US" sz="2400" dirty="0"/>
              <a:t>/AWS X-Ray/Google</a:t>
            </a:r>
          </a:p>
          <a:p>
            <a:r>
              <a:rPr lang="en-US" sz="2400" dirty="0"/>
              <a:t>Future of telemetry instrumentation – gaining lot of support from public cloud platform providers and instrumentation platforms such as Dynatrace/</a:t>
            </a:r>
            <a:r>
              <a:rPr lang="en-US" sz="2400" dirty="0" err="1"/>
              <a:t>SumoLogic</a:t>
            </a:r>
            <a:r>
              <a:rPr lang="en-US" sz="2400" dirty="0"/>
              <a:t>/New Relic </a:t>
            </a:r>
          </a:p>
          <a:p>
            <a:pPr marL="0" indent="0">
              <a:buNone/>
            </a:pPr>
            <a:endParaRPr lang="en-CA" sz="2400" dirty="0"/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3699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OpenTelemetry</a:t>
            </a:r>
            <a:r>
              <a:rPr lang="en-CA" dirty="0"/>
              <a:t> Features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11383568" cy="465986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A single, vendor-agnostic instrumentation library per language with support for both automatic and manual instrumentation.</a:t>
            </a:r>
          </a:p>
          <a:p>
            <a:r>
              <a:rPr lang="en-US" sz="2400" dirty="0"/>
              <a:t>A single collector binary that can be deployed in a variety of ways including as an agent or gateway.</a:t>
            </a:r>
          </a:p>
          <a:p>
            <a:r>
              <a:rPr lang="en-US" sz="2400" dirty="0"/>
              <a:t>An end-to-end implementation to generate, emit, collect, process and export telemetry data.</a:t>
            </a:r>
          </a:p>
          <a:p>
            <a:r>
              <a:rPr lang="en-US" sz="2400" dirty="0"/>
              <a:t>Full control of your data with the ability to send data to multiple destinations in parallel through configuration.</a:t>
            </a:r>
          </a:p>
          <a:p>
            <a:r>
              <a:rPr lang="en-US" sz="2400" dirty="0"/>
              <a:t>Open-standard semantic conventions to ensure vendor-agnostic data collection</a:t>
            </a:r>
          </a:p>
          <a:p>
            <a:r>
              <a:rPr lang="en-US" sz="2400" dirty="0"/>
              <a:t>The ability to support multiple context propagation formats in parallel to assist with migrating as standards evolve.</a:t>
            </a:r>
          </a:p>
          <a:p>
            <a:r>
              <a:rPr lang="en-US" sz="2400" dirty="0"/>
              <a:t>A path forward no matter where you are on your observability journey. With support for a variety of open-source and commercial protocols, format and context propagation mechanisms as well as providing shims to the </a:t>
            </a:r>
            <a:r>
              <a:rPr lang="en-US" sz="2400" dirty="0" err="1"/>
              <a:t>OpenTracing</a:t>
            </a:r>
            <a:r>
              <a:rPr lang="en-US" sz="2400" dirty="0"/>
              <a:t> and </a:t>
            </a:r>
            <a:r>
              <a:rPr lang="en-US" sz="2400" dirty="0" err="1"/>
              <a:t>OpenCensus</a:t>
            </a:r>
            <a:r>
              <a:rPr lang="en-US" sz="2400" dirty="0"/>
              <a:t> projects, it is easy to adopt </a:t>
            </a:r>
            <a:r>
              <a:rPr lang="en-US" sz="2400" dirty="0" err="1"/>
              <a:t>OpenTelemetry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– </a:t>
            </a:r>
            <a:r>
              <a:rPr lang="en-US" sz="2400" dirty="0" err="1"/>
              <a:t>OpenTelemetry</a:t>
            </a:r>
            <a:r>
              <a:rPr lang="en-US" sz="2400" dirty="0"/>
              <a:t> is not an observability back-end like Jaeger or Prometheus. Its exports data to variety of open-source and commercial back-ends.</a:t>
            </a:r>
            <a:endParaRPr lang="en-CA" sz="2400" dirty="0"/>
          </a:p>
          <a:p>
            <a:pPr marL="0" lvl="0" indent="0">
              <a:buNone/>
            </a:pPr>
            <a:r>
              <a:rPr lang="en-CA" sz="2400" dirty="0"/>
              <a:t>(Ref - </a:t>
            </a:r>
            <a:r>
              <a:rPr lang="en-IN" sz="1100" dirty="0">
                <a:hlinkClick r:id="rId2"/>
              </a:rPr>
              <a:t>What is </a:t>
            </a:r>
            <a:r>
              <a:rPr lang="en-IN" sz="1100" dirty="0" err="1">
                <a:hlinkClick r:id="rId2"/>
              </a:rPr>
              <a:t>OpenTelemetry</a:t>
            </a:r>
            <a:r>
              <a:rPr lang="en-IN" sz="1100" dirty="0">
                <a:hlinkClick r:id="rId2"/>
              </a:rPr>
              <a:t>? | </a:t>
            </a:r>
            <a:r>
              <a:rPr lang="en-IN" sz="1100" dirty="0" err="1">
                <a:hlinkClick r:id="rId2"/>
              </a:rPr>
              <a:t>OpenTelemetry</a:t>
            </a:r>
            <a:r>
              <a:rPr lang="en-IN" sz="1100" dirty="0"/>
              <a:t>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3370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Observability?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5" y="1180495"/>
            <a:ext cx="9835277" cy="2442271"/>
          </a:xfrm>
        </p:spPr>
        <p:txBody>
          <a:bodyPr/>
          <a:lstStyle/>
          <a:p>
            <a:pPr lvl="0"/>
            <a:r>
              <a:rPr lang="en-CA" sz="2400" dirty="0"/>
              <a:t>Observability is the ability to measure a system’s current state based on the data it generates, such as logs, metrics and traces</a:t>
            </a:r>
          </a:p>
          <a:p>
            <a:pPr lvl="0"/>
            <a:r>
              <a:rPr lang="en-CA" sz="2400" dirty="0"/>
              <a:t>Every activity across software, cloud infrastructure components, containers, services are recorded </a:t>
            </a:r>
          </a:p>
          <a:p>
            <a:pPr lvl="0"/>
            <a:r>
              <a:rPr lang="en-CA" sz="2400" dirty="0"/>
              <a:t>Monitor the activity across all the systems to detect and resolve any issues to make your system reliable </a:t>
            </a:r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68264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864" y="2225525"/>
            <a:ext cx="4611671" cy="121436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CA" sz="8800" dirty="0">
                <a:latin typeface="Arial" panose="020B0604020202020204" pitchFamily="34" charset="0"/>
                <a:cs typeface="Arial" panose="020B0604020202020204" pitchFamily="34" charset="0"/>
              </a:rPr>
              <a:t>Observe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571865-47BF-854F-BA06-ADCFE29B599E}"/>
              </a:ext>
            </a:extLst>
          </p:cNvPr>
          <p:cNvSpPr txBox="1">
            <a:spLocks/>
          </p:cNvSpPr>
          <p:nvPr/>
        </p:nvSpPr>
        <p:spPr>
          <a:xfrm>
            <a:off x="7739556" y="2221654"/>
            <a:ext cx="3668674" cy="1214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8800" dirty="0"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F80973-A0D0-CA46-8A8E-90AE8C909C01}"/>
              </a:ext>
            </a:extLst>
          </p:cNvPr>
          <p:cNvSpPr txBox="1">
            <a:spLocks/>
          </p:cNvSpPr>
          <p:nvPr/>
        </p:nvSpPr>
        <p:spPr>
          <a:xfrm>
            <a:off x="5598241" y="2221654"/>
            <a:ext cx="781782" cy="1214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8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EAB6-40E9-234A-ADDE-89A8BCEA9235}"/>
              </a:ext>
            </a:extLst>
          </p:cNvPr>
          <p:cNvSpPr txBox="1"/>
          <p:nvPr/>
        </p:nvSpPr>
        <p:spPr>
          <a:xfrm>
            <a:off x="920796" y="4093029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Observe the changes and identify issues in the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18F5D-0B96-D241-99F3-0577C61A0E00}"/>
              </a:ext>
            </a:extLst>
          </p:cNvPr>
          <p:cNvSpPr txBox="1"/>
          <p:nvPr/>
        </p:nvSpPr>
        <p:spPr>
          <a:xfrm>
            <a:off x="7792990" y="4127862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Ability to take action for the identified issues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4BEF-B0A4-0847-816A-871D7BD49AC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2701699" y="3439888"/>
            <a:ext cx="1" cy="65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D2CB86-8506-9441-A4CC-538C4CC0D2F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573893" y="3436017"/>
            <a:ext cx="0" cy="69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9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of Observability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296A5-E9AD-1E4C-AD6D-2D8CC1BF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311547"/>
            <a:ext cx="5080000" cy="341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B1549-2659-4706-B23E-D20F87228187}"/>
              </a:ext>
            </a:extLst>
          </p:cNvPr>
          <p:cNvSpPr txBox="1"/>
          <p:nvPr/>
        </p:nvSpPr>
        <p:spPr>
          <a:xfrm>
            <a:off x="551542" y="4835202"/>
            <a:ext cx="501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With Observability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29F367-8893-0040-9928-A8950C8A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618" y="1311547"/>
            <a:ext cx="5947954" cy="4523196"/>
          </a:xfrm>
        </p:spPr>
        <p:txBody>
          <a:bodyPr/>
          <a:lstStyle/>
          <a:p>
            <a:r>
              <a:rPr lang="en-CA" sz="2400" dirty="0"/>
              <a:t>Engine RPM</a:t>
            </a:r>
          </a:p>
          <a:p>
            <a:pPr lvl="0"/>
            <a:r>
              <a:rPr lang="en-CA" sz="2400" dirty="0"/>
              <a:t>Speedometer</a:t>
            </a:r>
          </a:p>
          <a:p>
            <a:pPr lvl="0"/>
            <a:r>
              <a:rPr lang="en-CA" sz="2400" dirty="0"/>
              <a:t>Oil Level</a:t>
            </a:r>
          </a:p>
          <a:p>
            <a:pPr lvl="0"/>
            <a:r>
              <a:rPr lang="en-CA" sz="2400" dirty="0"/>
              <a:t>Battery Health</a:t>
            </a:r>
          </a:p>
          <a:p>
            <a:pPr lvl="0"/>
            <a:r>
              <a:rPr lang="en-CA" sz="2400" dirty="0"/>
              <a:t>Seatbelt</a:t>
            </a:r>
          </a:p>
          <a:p>
            <a:pPr lvl="0"/>
            <a:r>
              <a:rPr lang="en-CA" sz="2400" dirty="0"/>
              <a:t>Handbrake Indicator</a:t>
            </a:r>
          </a:p>
          <a:p>
            <a:pPr lvl="0"/>
            <a:r>
              <a:rPr lang="en-CA" sz="2400" dirty="0"/>
              <a:t>Lights Indicator</a:t>
            </a:r>
          </a:p>
          <a:p>
            <a:pPr lvl="0"/>
            <a:r>
              <a:rPr lang="en-CA" sz="2400" dirty="0"/>
              <a:t>Petrol Level Indicator</a:t>
            </a:r>
          </a:p>
          <a:p>
            <a:pPr lvl="0"/>
            <a:endParaRPr lang="en-CA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5019C-97C1-104B-B66D-E852810284BE}"/>
              </a:ext>
            </a:extLst>
          </p:cNvPr>
          <p:cNvSpPr/>
          <p:nvPr/>
        </p:nvSpPr>
        <p:spPr>
          <a:xfrm>
            <a:off x="551541" y="4423954"/>
            <a:ext cx="5080001" cy="3038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of Observability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296A5-E9AD-1E4C-AD6D-2D8CC1BF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311547"/>
            <a:ext cx="5080000" cy="3416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E72728F-0A51-D941-9E6A-294CE31992DF}"/>
              </a:ext>
            </a:extLst>
          </p:cNvPr>
          <p:cNvSpPr/>
          <p:nvPr/>
        </p:nvSpPr>
        <p:spPr>
          <a:xfrm>
            <a:off x="706880" y="2323011"/>
            <a:ext cx="4704080" cy="16372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1549-2659-4706-B23E-D20F87228187}"/>
              </a:ext>
            </a:extLst>
          </p:cNvPr>
          <p:cNvSpPr txBox="1"/>
          <p:nvPr/>
        </p:nvSpPr>
        <p:spPr>
          <a:xfrm>
            <a:off x="551541" y="4971687"/>
            <a:ext cx="501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Without Observability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1B47BF-A69D-D841-9613-A98CA2011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618" y="1311547"/>
            <a:ext cx="5947954" cy="45231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CA" sz="28700" dirty="0"/>
              <a:t> 😧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AD8B6-2D38-0446-BA92-209DF3195D2D}"/>
              </a:ext>
            </a:extLst>
          </p:cNvPr>
          <p:cNvSpPr/>
          <p:nvPr/>
        </p:nvSpPr>
        <p:spPr>
          <a:xfrm>
            <a:off x="551541" y="4423954"/>
            <a:ext cx="5080001" cy="3038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Standard Microservices Deployment</a:t>
            </a:r>
            <a:endParaRPr lang="en-US" dirty="0"/>
          </a:p>
        </p:txBody>
      </p:sp>
      <p:pic>
        <p:nvPicPr>
          <p:cNvPr id="1026" name="Picture 2" descr="https://documents.lucid.app/documents/eca212a4-1d64-4d54-bb37-0e6714d9e68a/pages/0_0?a=421&amp;x=85&amp;y=87&amp;w=1503&amp;h=726&amp;store=1&amp;accept=image%2F*&amp;auth=LCA%204bf246963f20fbdb45c383acb36f3781f9d94c35-ts%3D1636827852">
            <a:extLst>
              <a:ext uri="{FF2B5EF4-FFF2-40B4-BE49-F238E27FC236}">
                <a16:creationId xmlns:a16="http://schemas.microsoft.com/office/drawing/2014/main" id="{5369DC43-0082-F14E-847E-53773255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50" y="996405"/>
            <a:ext cx="9248503" cy="44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5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of Observability in Microservices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1E-FB34-DA47-888F-0C1DFD69D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64" y="884827"/>
            <a:ext cx="5947954" cy="2598602"/>
          </a:xfrm>
        </p:spPr>
        <p:txBody>
          <a:bodyPr>
            <a:normAutofit lnSpcReduction="10000"/>
          </a:bodyPr>
          <a:lstStyle/>
          <a:p>
            <a:endParaRPr lang="en-CA" sz="2400" dirty="0"/>
          </a:p>
          <a:p>
            <a:r>
              <a:rPr lang="en-CA" sz="2400" dirty="0"/>
              <a:t>Distributed Systems</a:t>
            </a:r>
          </a:p>
          <a:p>
            <a:r>
              <a:rPr lang="en-CA" sz="2400" dirty="0"/>
              <a:t>Dependency between Microservices</a:t>
            </a:r>
          </a:p>
          <a:p>
            <a:r>
              <a:rPr lang="en-CA" sz="2400" dirty="0"/>
              <a:t>Number of Microservices</a:t>
            </a:r>
          </a:p>
          <a:p>
            <a:r>
              <a:rPr lang="en-CA" sz="2400" dirty="0"/>
              <a:t>Deployment Complexity</a:t>
            </a:r>
          </a:p>
          <a:p>
            <a:r>
              <a:rPr lang="en-CA" sz="2400" dirty="0"/>
              <a:t>Identify latency </a:t>
            </a:r>
          </a:p>
        </p:txBody>
      </p:sp>
    </p:spTree>
    <p:extLst>
      <p:ext uri="{BB962C8B-B14F-4D97-AF65-F5344CB8AC3E}">
        <p14:creationId xmlns:p14="http://schemas.microsoft.com/office/powerpoint/2010/main" val="92006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Implementing Observability – Change the term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E9892-A3A5-804A-AF4F-D2816A0B5421}"/>
              </a:ext>
            </a:extLst>
          </p:cNvPr>
          <p:cNvSpPr/>
          <p:nvPr/>
        </p:nvSpPr>
        <p:spPr>
          <a:xfrm>
            <a:off x="3470364" y="2312126"/>
            <a:ext cx="805545" cy="355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Tracing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252072-CEE1-9141-801A-94DAE99BFDE2}"/>
              </a:ext>
            </a:extLst>
          </p:cNvPr>
          <p:cNvSpPr/>
          <p:nvPr/>
        </p:nvSpPr>
        <p:spPr>
          <a:xfrm>
            <a:off x="4850673" y="2312126"/>
            <a:ext cx="805545" cy="355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7A945-422D-0D45-89AD-C96A28DCF7B7}"/>
              </a:ext>
            </a:extLst>
          </p:cNvPr>
          <p:cNvSpPr/>
          <p:nvPr/>
        </p:nvSpPr>
        <p:spPr>
          <a:xfrm>
            <a:off x="6230982" y="2312126"/>
            <a:ext cx="805545" cy="355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5D34D67-87DE-AF4F-B6AA-E4CDC726CEDD}"/>
              </a:ext>
            </a:extLst>
          </p:cNvPr>
          <p:cNvSpPr/>
          <p:nvPr/>
        </p:nvSpPr>
        <p:spPr>
          <a:xfrm>
            <a:off x="3466009" y="1319348"/>
            <a:ext cx="3570518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5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Real World Problems with Microservices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CF72F9-B0B2-5547-9F2B-F2C5F8E2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9835277" cy="2442271"/>
          </a:xfrm>
        </p:spPr>
        <p:txBody>
          <a:bodyPr/>
          <a:lstStyle/>
          <a:p>
            <a:pPr lvl="0"/>
            <a:r>
              <a:rPr lang="en-CA" sz="2400" dirty="0"/>
              <a:t>Locating source of issues </a:t>
            </a:r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4249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459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What is Observability?</vt:lpstr>
      <vt:lpstr>Observability</vt:lpstr>
      <vt:lpstr>Need of Observability</vt:lpstr>
      <vt:lpstr>Need of Observability</vt:lpstr>
      <vt:lpstr>Standard Microservices Deployment</vt:lpstr>
      <vt:lpstr>Need of Observability in Microservices</vt:lpstr>
      <vt:lpstr>Implementing Observability – Change the term</vt:lpstr>
      <vt:lpstr>Real World Problems with Microservices</vt:lpstr>
      <vt:lpstr>Tools for Implementing Tracing</vt:lpstr>
      <vt:lpstr>OpenTelemetry - OTel</vt:lpstr>
      <vt:lpstr>OpenTelemetry Features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Kanekar</dc:creator>
  <cp:lastModifiedBy>Aditya Kanekar</cp:lastModifiedBy>
  <cp:revision>15</cp:revision>
  <dcterms:created xsi:type="dcterms:W3CDTF">2021-11-09T18:42:35Z</dcterms:created>
  <dcterms:modified xsi:type="dcterms:W3CDTF">2021-11-15T05:46:01Z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1ef649-45d3-4e5d-80df-d43468de9a5e_Enabled">
    <vt:lpwstr>true</vt:lpwstr>
  </property>
  <property fmtid="{D5CDD505-2E9C-101B-9397-08002B2CF9AE}" pid="3" name="MSIP_Label_631ef649-45d3-4e5d-80df-d43468de9a5e_SetDate">
    <vt:lpwstr>2021-11-11T06:28:54Z</vt:lpwstr>
  </property>
  <property fmtid="{D5CDD505-2E9C-101B-9397-08002B2CF9AE}" pid="4" name="MSIP_Label_631ef649-45d3-4e5d-80df-d43468de9a5e_Method">
    <vt:lpwstr>Privileged</vt:lpwstr>
  </property>
  <property fmtid="{D5CDD505-2E9C-101B-9397-08002B2CF9AE}" pid="5" name="MSIP_Label_631ef649-45d3-4e5d-80df-d43468de9a5e_Name">
    <vt:lpwstr>Unclassified</vt:lpwstr>
  </property>
  <property fmtid="{D5CDD505-2E9C-101B-9397-08002B2CF9AE}" pid="6" name="MSIP_Label_631ef649-45d3-4e5d-80df-d43468de9a5e_SiteId">
    <vt:lpwstr>771c9c47-7f24-44dc-958e-34f8713a8394</vt:lpwstr>
  </property>
  <property fmtid="{D5CDD505-2E9C-101B-9397-08002B2CF9AE}" pid="7" name="MSIP_Label_631ef649-45d3-4e5d-80df-d43468de9a5e_ActionId">
    <vt:lpwstr>0ec13e27-6e18-45bd-b928-886378182be6</vt:lpwstr>
  </property>
  <property fmtid="{D5CDD505-2E9C-101B-9397-08002B2CF9AE}" pid="8" name="MSIP_Label_631ef649-45d3-4e5d-80df-d43468de9a5e_ContentBits">
    <vt:lpwstr>0</vt:lpwstr>
  </property>
</Properties>
</file>